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2"/>
  </p:notesMasterIdLst>
  <p:sldIdLst>
    <p:sldId id="2904" r:id="rId5"/>
    <p:sldId id="256" r:id="rId6"/>
    <p:sldId id="257" r:id="rId7"/>
    <p:sldId id="260" r:id="rId8"/>
    <p:sldId id="2907" r:id="rId9"/>
    <p:sldId id="2906" r:id="rId10"/>
    <p:sldId id="2905"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6" d="100"/>
          <a:sy n="56" d="100"/>
        </p:scale>
        <p:origin x="1000" y="44"/>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angefrogschools.com/elementary/ofkidsbo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Frog Comic Book - https://www.orangefrogschools.com/middle-school/ofcomicbook</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1</a:t>
            </a:fld>
            <a:endParaRPr lang="en-US"/>
          </a:p>
        </p:txBody>
      </p:sp>
    </p:spTree>
    <p:extLst>
      <p:ext uri="{BB962C8B-B14F-4D97-AF65-F5344CB8AC3E}">
        <p14:creationId xmlns:p14="http://schemas.microsoft.com/office/powerpoint/2010/main" val="45822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pPr marL="0" marR="0">
              <a:spcAft>
                <a:spcPts val="0"/>
              </a:spcAft>
            </a:pPr>
            <a:r>
              <a:rPr lang="en-US" sz="1200" b="0" i="0" u="none" strike="noStrike" dirty="0">
                <a:solidFill>
                  <a:srgbClr val="000000"/>
                </a:solidFill>
                <a:effectLst/>
              </a:rPr>
              <a:t>Allow Spark to read pages 13-18 for the students or read to them.</a:t>
            </a:r>
          </a:p>
          <a:p>
            <a:pPr marL="0" marR="0">
              <a:spcAft>
                <a:spcPts val="0"/>
              </a:spcAft>
            </a:pPr>
            <a:r>
              <a:rPr lang="en-US" sz="1200" b="0" i="0" u="none" strike="noStrike" dirty="0">
                <a:effectLst/>
                <a:hlinkClick r:id="rId3" tooltip="https://www.orangefrogschools.com/elementary/ofkidsbook"/>
              </a:rPr>
              <a:t>https://www.orangefrogschools.com/elementary/ofkidsbook</a:t>
            </a:r>
            <a:endParaRPr lang="en-US" sz="1200"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use this as a group activity and share on a projector or print out copies provided on the website for students to cut and paste the pictures on their own.</a:t>
            </a:r>
          </a:p>
        </p:txBody>
      </p:sp>
      <p:sp>
        <p:nvSpPr>
          <p:cNvPr id="4" name="Slide Number Placeholder 3"/>
          <p:cNvSpPr>
            <a:spLocks noGrp="1"/>
          </p:cNvSpPr>
          <p:nvPr>
            <p:ph type="sldNum" sz="quarter" idx="5"/>
          </p:nvPr>
        </p:nvSpPr>
        <p:spPr/>
        <p:txBody>
          <a:bodyPr/>
          <a:lstStyle/>
          <a:p>
            <a:fld id="{C7622208-2738-42BA-A378-D0DC7660E685}" type="slidenum">
              <a:rPr lang="en-US" smtClean="0"/>
              <a:t>6</a:t>
            </a:fld>
            <a:endParaRPr lang="en-US"/>
          </a:p>
        </p:txBody>
      </p:sp>
    </p:spTree>
    <p:extLst>
      <p:ext uri="{BB962C8B-B14F-4D97-AF65-F5344CB8AC3E}">
        <p14:creationId xmlns:p14="http://schemas.microsoft.com/office/powerpoint/2010/main" val="1282216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1D2C-449E-459C-8E05-44041B4B0A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descr="Graphical user interface, application, Word&#10;&#10;Description automatically generated">
            <a:extLst>
              <a:ext uri="{FF2B5EF4-FFF2-40B4-BE49-F238E27FC236}">
                <a16:creationId xmlns:a16="http://schemas.microsoft.com/office/drawing/2014/main" id="{C9C3D1FA-FE88-4F41-82DA-DADDD89A5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109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1.xml"/><Relationship Id="rId1" Type="http://schemas.openxmlformats.org/officeDocument/2006/relationships/tags" Target="../tags/tag6.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xml"/><Relationship Id="rId7" Type="http://schemas.openxmlformats.org/officeDocument/2006/relationships/image" Target="../media/image47.png"/><Relationship Id="rId2" Type="http://schemas.openxmlformats.org/officeDocument/2006/relationships/slideLayout" Target="../slideLayouts/slideLayout21.xml"/><Relationship Id="rId1" Type="http://schemas.openxmlformats.org/officeDocument/2006/relationships/tags" Target="../tags/tag7.xml"/><Relationship Id="rId6" Type="http://schemas.openxmlformats.org/officeDocument/2006/relationships/image" Target="../media/image46.png"/><Relationship Id="rId11" Type="http://schemas.openxmlformats.org/officeDocument/2006/relationships/image" Target="../media/image51.emf"/><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dirty="0">
                <a:solidFill>
                  <a:srgbClr val="F36C25"/>
                </a:solidFill>
                <a:latin typeface="Eras Bold ITC" panose="020B0602030504020804" pitchFamily="34" charset="77"/>
              </a:rPr>
              <a:t>Middle School Week Two</a:t>
            </a:r>
          </a:p>
        </p:txBody>
      </p:sp>
    </p:spTree>
    <p:custDataLst>
      <p:tags r:id="rId1"/>
    </p:custDataLst>
    <p:extLst>
      <p:ext uri="{BB962C8B-B14F-4D97-AF65-F5344CB8AC3E}">
        <p14:creationId xmlns:p14="http://schemas.microsoft.com/office/powerpoint/2010/main" val="317158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Happiness Advantage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3A8E88"/>
                </a:solidFill>
                <a:effectLst/>
                <a:uLnTx/>
                <a:uFillTx/>
                <a:latin typeface="Calibri" panose="020F0502020204030204"/>
                <a:ea typeface="+mn-ea"/>
                <a:cs typeface="+mn-cs"/>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srgbClr val="3A8E88"/>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Tree>
    <p:custDataLst>
      <p:tags r:id="rId1"/>
    </p:custDataLst>
    <p:extLst>
      <p:ext uri="{BB962C8B-B14F-4D97-AF65-F5344CB8AC3E}">
        <p14:creationId xmlns:p14="http://schemas.microsoft.com/office/powerpoint/2010/main" val="422656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771269"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The Orange Frog</a:t>
            </a:r>
          </a:p>
        </p:txBody>
      </p:sp>
      <p:sp>
        <p:nvSpPr>
          <p:cNvPr id="4" name="TextBox 3">
            <a:extLst>
              <a:ext uri="{FF2B5EF4-FFF2-40B4-BE49-F238E27FC236}">
                <a16:creationId xmlns:a16="http://schemas.microsoft.com/office/drawing/2014/main" id="{265E2B69-DF91-4E7A-9528-D46A2C824657}"/>
              </a:ext>
            </a:extLst>
          </p:cNvPr>
          <p:cNvSpPr txBox="1"/>
          <p:nvPr/>
        </p:nvSpPr>
        <p:spPr>
          <a:xfrm>
            <a:off x="1958305" y="1934534"/>
            <a:ext cx="7954180" cy="3539430"/>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read/listen to the Orange Frog Comic</a:t>
            </a: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the central theme of the Orange Frog and will discover connections for my everyday life</a:t>
            </a:r>
            <a:endParaRPr lang="en-US" sz="4800" b="0" dirty="0">
              <a:solidFill>
                <a:srgbClr val="000000"/>
              </a:solidFill>
              <a:latin typeface="Eras Medium ITC" panose="020B0602030504020804" pitchFamily="34" charset="0"/>
            </a:endParaRPr>
          </a:p>
        </p:txBody>
      </p:sp>
    </p:spTree>
    <p:custDataLst>
      <p:tags r:id="rId1"/>
    </p:custDataLst>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4031873"/>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Interact positively as a team member.</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Cooperate with others in a group setting.</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Generate ideas with group members.</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Are active listeners.</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Read and understand information in a variety of forms.</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Express ideas.</a:t>
            </a:r>
            <a:endParaRPr lang="en-US" sz="3200" u="none" strike="noStrike" dirty="0">
              <a:solidFill>
                <a:srgbClr val="3FB7A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3FB7A3"/>
                </a:solidFill>
              </a:rPr>
              <a:t>Skills</a:t>
            </a:r>
          </a:p>
        </p:txBody>
      </p:sp>
    </p:spTree>
    <p:custDataLst>
      <p:tags r:id="rId1"/>
    </p:custDataLst>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A0AC-D842-487E-96F2-7A3068A0B92E}"/>
              </a:ext>
            </a:extLst>
          </p:cNvPr>
          <p:cNvSpPr>
            <a:spLocks noGrp="1"/>
          </p:cNvSpPr>
          <p:nvPr>
            <p:ph type="title"/>
          </p:nvPr>
        </p:nvSpPr>
        <p:spPr>
          <a:xfrm>
            <a:off x="4189911" y="285259"/>
            <a:ext cx="7848600" cy="628741"/>
          </a:xfrm>
        </p:spPr>
        <p:txBody>
          <a:bodyPr/>
          <a:lstStyle/>
          <a:p>
            <a:pPr algn="ctr"/>
            <a:r>
              <a:rPr lang="en-US" dirty="0"/>
              <a:t>Thoughts</a:t>
            </a:r>
          </a:p>
        </p:txBody>
      </p:sp>
      <p:sp>
        <p:nvSpPr>
          <p:cNvPr id="4" name="TextBox 3">
            <a:extLst>
              <a:ext uri="{FF2B5EF4-FFF2-40B4-BE49-F238E27FC236}">
                <a16:creationId xmlns:a16="http://schemas.microsoft.com/office/drawing/2014/main" id="{19CAF3D0-5191-4E98-837D-C90D59A7A1E4}"/>
              </a:ext>
            </a:extLst>
          </p:cNvPr>
          <p:cNvSpPr txBox="1"/>
          <p:nvPr/>
        </p:nvSpPr>
        <p:spPr>
          <a:xfrm>
            <a:off x="4423954" y="1357745"/>
            <a:ext cx="7380514" cy="4832092"/>
          </a:xfrm>
          <a:prstGeom prst="rect">
            <a:avLst/>
          </a:prstGeom>
          <a:noFill/>
        </p:spPr>
        <p:txBody>
          <a:bodyPr wrap="square">
            <a:spAutoFit/>
          </a:bodyPr>
          <a:lstStyle/>
          <a:p>
            <a:pPr marR="7910" algn="l"/>
            <a:r>
              <a:rPr lang="en-US" sz="2800" u="none" strike="noStrike" baseline="0" dirty="0">
                <a:solidFill>
                  <a:srgbClr val="000000"/>
                </a:solidFill>
                <a:latin typeface="Eras Medium ITC" panose="020B0602030504020804" pitchFamily="34" charset="0"/>
              </a:rPr>
              <a:t>“We are going to talk about the choice to be Orange. </a:t>
            </a:r>
            <a:endParaRPr lang="en-US" sz="2800" dirty="0">
              <a:solidFill>
                <a:srgbClr val="000000"/>
              </a:solidFill>
              <a:latin typeface="Eras Medium ITC" panose="020B0602030504020804" pitchFamily="34" charset="0"/>
            </a:endParaRPr>
          </a:p>
          <a:p>
            <a:pPr marR="7910" algn="l"/>
            <a:endParaRPr lang="en-US" sz="2800" dirty="0">
              <a:solidFill>
                <a:srgbClr val="000000"/>
              </a:solidFill>
              <a:latin typeface="Eras Medium ITC" panose="020B0602030504020804" pitchFamily="34" charset="0"/>
            </a:endParaRPr>
          </a:p>
          <a:p>
            <a:pPr marR="7910" algn="l"/>
            <a:r>
              <a:rPr lang="en-US" sz="2800" u="none" strike="noStrike" baseline="0" dirty="0">
                <a:solidFill>
                  <a:srgbClr val="000000"/>
                </a:solidFill>
                <a:latin typeface="Eras Medium ITC" panose="020B0602030504020804" pitchFamily="34" charset="0"/>
              </a:rPr>
              <a:t>Spark knew that when he was green, he didn’t feel as good as being Orange.  When he started taking better care of himself and being kind to others, he became more and more Orange.</a:t>
            </a:r>
            <a:endParaRPr lang="en-US" sz="2800" dirty="0">
              <a:solidFill>
                <a:srgbClr val="000000"/>
              </a:solidFill>
              <a:latin typeface="Eras Medium ITC" panose="020B0602030504020804" pitchFamily="34" charset="0"/>
            </a:endParaRPr>
          </a:p>
          <a:p>
            <a:pPr marR="7910" algn="l"/>
            <a:endParaRPr lang="en-US" sz="2800" dirty="0">
              <a:solidFill>
                <a:srgbClr val="000000"/>
              </a:solidFill>
              <a:latin typeface="Eras Medium ITC" panose="020B0602030504020804" pitchFamily="34" charset="0"/>
            </a:endParaRPr>
          </a:p>
          <a:p>
            <a:pPr marR="7910" algn="l"/>
            <a:r>
              <a:rPr lang="en-US" sz="2800" u="none" strike="noStrike" baseline="0" dirty="0">
                <a:solidFill>
                  <a:srgbClr val="000000"/>
                </a:solidFill>
                <a:latin typeface="Eras Medium ITC" panose="020B0602030504020804" pitchFamily="34" charset="0"/>
              </a:rPr>
              <a:t>What types of things can we do to become </a:t>
            </a:r>
            <a:r>
              <a:rPr lang="en-US" sz="2800" u="none" strike="noStrike" baseline="0">
                <a:solidFill>
                  <a:srgbClr val="000000"/>
                </a:solidFill>
                <a:latin typeface="Eras Medium ITC" panose="020B0602030504020804" pitchFamily="34" charset="0"/>
              </a:rPr>
              <a:t>more Orange</a:t>
            </a:r>
            <a:r>
              <a:rPr lang="en-US" sz="2800" u="none" strike="noStrike" baseline="0" dirty="0">
                <a:solidFill>
                  <a:srgbClr val="000000"/>
                </a:solidFill>
                <a:latin typeface="Eras Medium ITC" panose="020B0602030504020804" pitchFamily="34" charset="0"/>
              </a:rPr>
              <a:t>?</a:t>
            </a:r>
          </a:p>
        </p:txBody>
      </p:sp>
      <p:pic>
        <p:nvPicPr>
          <p:cNvPr id="6" name="Picture 5">
            <a:extLst>
              <a:ext uri="{FF2B5EF4-FFF2-40B4-BE49-F238E27FC236}">
                <a16:creationId xmlns:a16="http://schemas.microsoft.com/office/drawing/2014/main" id="{5B6A82FA-FC7F-4B45-8CE3-7D565803F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09" y="1357745"/>
            <a:ext cx="1911928" cy="19119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A yellow frog with big eyes&#10;&#10;Description automatically generated with low confidence">
            <a:extLst>
              <a:ext uri="{FF2B5EF4-FFF2-40B4-BE49-F238E27FC236}">
                <a16:creationId xmlns:a16="http://schemas.microsoft.com/office/drawing/2014/main" id="{485DCE3F-C00A-4266-9E27-CD21300B1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00283">
            <a:off x="1461654" y="3235034"/>
            <a:ext cx="1877291" cy="18772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83492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0FC098-D423-4191-9839-14D5E7796149}"/>
              </a:ext>
            </a:extLst>
          </p:cNvPr>
          <p:cNvPicPr>
            <a:picLocks noChangeAspect="1"/>
          </p:cNvPicPr>
          <p:nvPr/>
        </p:nvPicPr>
        <p:blipFill rotWithShape="1">
          <a:blip r:embed="rId4"/>
          <a:srcRect t="-2043" b="28466"/>
          <a:stretch/>
        </p:blipFill>
        <p:spPr>
          <a:xfrm>
            <a:off x="4192030" y="230643"/>
            <a:ext cx="7824479" cy="4415496"/>
          </a:xfrm>
          <a:prstGeom prst="rect">
            <a:avLst/>
          </a:prstGeom>
        </p:spPr>
      </p:pic>
      <p:sp>
        <p:nvSpPr>
          <p:cNvPr id="8" name="TextBox 7">
            <a:extLst>
              <a:ext uri="{FF2B5EF4-FFF2-40B4-BE49-F238E27FC236}">
                <a16:creationId xmlns:a16="http://schemas.microsoft.com/office/drawing/2014/main" id="{261E6CCD-8517-4551-92EE-91D929BEC4A8}"/>
              </a:ext>
            </a:extLst>
          </p:cNvPr>
          <p:cNvSpPr txBox="1"/>
          <p:nvPr/>
        </p:nvSpPr>
        <p:spPr>
          <a:xfrm>
            <a:off x="399759" y="1161535"/>
            <a:ext cx="3402748" cy="707886"/>
          </a:xfrm>
          <a:prstGeom prst="rect">
            <a:avLst/>
          </a:prstGeom>
          <a:noFill/>
        </p:spPr>
        <p:txBody>
          <a:bodyPr wrap="square" rtlCol="0">
            <a:spAutoFit/>
          </a:bodyPr>
          <a:lstStyle/>
          <a:p>
            <a:pPr algn="ctr"/>
            <a:r>
              <a:rPr lang="en-US" sz="4000" dirty="0">
                <a:solidFill>
                  <a:schemeClr val="bg1"/>
                </a:solidFill>
                <a:latin typeface="Eras Bold ITC" panose="020B0907030504020204" pitchFamily="34" charset="0"/>
              </a:rPr>
              <a:t>ACTIVITY</a:t>
            </a:r>
          </a:p>
        </p:txBody>
      </p:sp>
      <p:pic>
        <p:nvPicPr>
          <p:cNvPr id="1026" name="Picture 2">
            <a:extLst>
              <a:ext uri="{FF2B5EF4-FFF2-40B4-BE49-F238E27FC236}">
                <a16:creationId xmlns:a16="http://schemas.microsoft.com/office/drawing/2014/main" id="{8B34434D-106F-4C17-9BDC-23BB29BAD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888" y="5163049"/>
            <a:ext cx="976312" cy="9763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F42AE756-51FE-485D-92E8-13EA4279FA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33859" y="10284643"/>
            <a:ext cx="9779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4C43D9EB-E591-4C33-8E63-F349B75C78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02361" y="5141172"/>
            <a:ext cx="977900" cy="979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3">
            <a:extLst>
              <a:ext uri="{FF2B5EF4-FFF2-40B4-BE49-F238E27FC236}">
                <a16:creationId xmlns:a16="http://schemas.microsoft.com/office/drawing/2014/main" id="{44AD2AA1-FD5F-4DD8-8893-CF658E9E3C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672" y="5163049"/>
            <a:ext cx="1046163" cy="9652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4">
            <a:extLst>
              <a:ext uri="{FF2B5EF4-FFF2-40B4-BE49-F238E27FC236}">
                <a16:creationId xmlns:a16="http://schemas.microsoft.com/office/drawing/2014/main" id="{AF4B7098-8B54-4913-B6CE-270420535E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1196" y="5163049"/>
            <a:ext cx="1069211" cy="8568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0EDFAEA1-2ECE-453A-9537-54145BE941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31060" y="5012584"/>
            <a:ext cx="1108075" cy="11080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a:extLst>
              <a:ext uri="{FF2B5EF4-FFF2-40B4-BE49-F238E27FC236}">
                <a16:creationId xmlns:a16="http://schemas.microsoft.com/office/drawing/2014/main" id="{BF168268-6BAC-4C6F-ADEE-0E03EE658EAE}"/>
              </a:ext>
            </a:extLst>
          </p:cNvPr>
          <p:cNvPicPr>
            <a:picLocks noChangeAspect="1"/>
          </p:cNvPicPr>
          <p:nvPr/>
        </p:nvPicPr>
        <p:blipFill rotWithShape="1">
          <a:blip r:embed="rId11"/>
          <a:srcRect r="634" b="452"/>
          <a:stretch/>
        </p:blipFill>
        <p:spPr>
          <a:xfrm>
            <a:off x="578674" y="2079631"/>
            <a:ext cx="3025586" cy="3922389"/>
          </a:xfrm>
          <a:prstGeom prst="rect">
            <a:avLst/>
          </a:prstGeom>
        </p:spPr>
      </p:pic>
    </p:spTree>
    <p:custDataLst>
      <p:tags r:id="rId1"/>
    </p:custDataLst>
    <p:extLst>
      <p:ext uri="{BB962C8B-B14F-4D97-AF65-F5344CB8AC3E}">
        <p14:creationId xmlns:p14="http://schemas.microsoft.com/office/powerpoint/2010/main" val="26264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4.07407E-6 L 0.25105 -0.26967 " pathEditMode="relative" rAng="0" ptsTypes="AA">
                                      <p:cBhvr>
                                        <p:cTn id="6" dur="2000" fill="hold"/>
                                        <p:tgtEl>
                                          <p:spTgt spid="1026"/>
                                        </p:tgtEl>
                                        <p:attrNameLst>
                                          <p:attrName>ppt_x</p:attrName>
                                          <p:attrName>ppt_y</p:attrName>
                                        </p:attrNameLst>
                                      </p:cBhvr>
                                      <p:rCtr x="12500" y="-1349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339 0.0037 L 0.05091 -0.4831 L 0.19375 -0.10023 L 0.37005 -0.2588 L 0.37005 -0.2588 " pathEditMode="relative" ptsTypes="AAAAA">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69 -0.01042 L 0.12955 -0.26875 " pathEditMode="relative" ptsTypes="AA">
                                      <p:cBhvr>
                                        <p:cTn id="14" dur="2000" fill="hold"/>
                                        <p:tgtEl>
                                          <p:spTgt spid="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287 -0.00116 L -0.09818 -0.46274 L 0.11862 -0.57917 L -0.26133 -0.68912 L -0.35886 -0.25741 " pathEditMode="relative" ptsTypes="AAAAA">
                                      <p:cBhvr>
                                        <p:cTn id="18" dur="2000" fill="hold"/>
                                        <p:tgtEl>
                                          <p:spTgt spid="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026 -0.00208 L -0.20508 0.1419 L -0.35977 -0.26666 " pathEditMode="relative" ptsTypes="AAA">
                                      <p:cBhvr>
                                        <p:cTn id="22" dur="2000" fill="hold"/>
                                        <p:tgtEl>
                                          <p:spTgt spid="10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E060001-7223-474B-BE27-F6C5C501B352}"/>
              </a:ext>
            </a:extLst>
          </p:cNvPr>
          <p:cNvSpPr txBox="1">
            <a:spLocks/>
          </p:cNvSpPr>
          <p:nvPr/>
        </p:nvSpPr>
        <p:spPr>
          <a:xfrm>
            <a:off x="1182029" y="365125"/>
            <a:ext cx="5093265"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t>BONUS</a:t>
            </a:r>
          </a:p>
        </p:txBody>
      </p:sp>
      <p:sp>
        <p:nvSpPr>
          <p:cNvPr id="3" name="Content Placeholder 3">
            <a:extLst>
              <a:ext uri="{FF2B5EF4-FFF2-40B4-BE49-F238E27FC236}">
                <a16:creationId xmlns:a16="http://schemas.microsoft.com/office/drawing/2014/main" id="{60752EA4-58F5-48E0-B5B7-2BDC0418D9DE}"/>
              </a:ext>
            </a:extLst>
          </p:cNvPr>
          <p:cNvSpPr txBox="1">
            <a:spLocks/>
          </p:cNvSpPr>
          <p:nvPr/>
        </p:nvSpPr>
        <p:spPr>
          <a:xfrm>
            <a:off x="334538" y="1460817"/>
            <a:ext cx="6807242" cy="4716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rgbClr val="3A8E8A"/>
                </a:solidFill>
              </a:rPr>
              <a:t>What is each pond known for?</a:t>
            </a:r>
          </a:p>
          <a:p>
            <a:pPr>
              <a:lnSpc>
                <a:spcPct val="110000"/>
              </a:lnSpc>
            </a:pPr>
            <a:r>
              <a:rPr lang="en-US" dirty="0">
                <a:solidFill>
                  <a:schemeClr val="accent2"/>
                </a:solidFill>
              </a:rPr>
              <a:t>Which frog goes to which pond?</a:t>
            </a:r>
          </a:p>
          <a:p>
            <a:pPr>
              <a:lnSpc>
                <a:spcPct val="110000"/>
              </a:lnSpc>
            </a:pPr>
            <a:r>
              <a:rPr lang="en-US" dirty="0">
                <a:solidFill>
                  <a:srgbClr val="3A8E8A"/>
                </a:solidFill>
              </a:rPr>
              <a:t>When do they expect the next Deluge?</a:t>
            </a:r>
          </a:p>
          <a:p>
            <a:pPr>
              <a:lnSpc>
                <a:spcPct val="110000"/>
              </a:lnSpc>
            </a:pPr>
            <a:r>
              <a:rPr lang="en-US" dirty="0">
                <a:solidFill>
                  <a:schemeClr val="accent2"/>
                </a:solidFill>
              </a:rPr>
              <a:t>What happens when Spark compliments Bull, and when he begins catching flies?</a:t>
            </a:r>
            <a:endParaRPr lang="en-US" sz="5400" dirty="0">
              <a:solidFill>
                <a:schemeClr val="accent2"/>
              </a:solidFill>
            </a:endParaRPr>
          </a:p>
        </p:txBody>
      </p:sp>
    </p:spTree>
    <p:custDataLst>
      <p:tags r:id="rId1"/>
    </p:custDataLst>
    <p:extLst>
      <p:ext uri="{BB962C8B-B14F-4D97-AF65-F5344CB8AC3E}">
        <p14:creationId xmlns:p14="http://schemas.microsoft.com/office/powerpoint/2010/main" val="1461426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340</Words>
  <Application>Microsoft Office PowerPoint</Application>
  <PresentationFormat>Widescreen</PresentationFormat>
  <Paragraphs>55</Paragraphs>
  <Slides>7</Slides>
  <Notes>3</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Thoughts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26</cp:revision>
  <dcterms:created xsi:type="dcterms:W3CDTF">2021-03-23T18:25:43Z</dcterms:created>
  <dcterms:modified xsi:type="dcterms:W3CDTF">2023-05-05T15:51:33Z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48016A93-417B-4282-9980-9E951B3C48A9</vt:lpwstr>
  </property>
  <property fmtid="{D5CDD505-2E9C-101B-9397-08002B2CF9AE}" pid="3" name="ArticulatePath">
    <vt:lpwstr>MS - OF - Wk2 - 0.Teaching Slides</vt:lpwstr>
  </property>
</Properties>
</file>